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292932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268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20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804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20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804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21176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21176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292932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15268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57120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638040" y="121176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50400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57120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638040" y="2929320"/>
            <a:ext cx="2920680" cy="1568160"/>
          </a:xfrm>
          <a:prstGeom prst="rect">
            <a:avLst/>
          </a:prstGeom>
        </p:spPr>
        <p:txBody>
          <a:bodyPr lIns="0" rIns="0" tIns="0" bIns="0">
            <a:normAutofit fontScale="56000"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292932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2117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292932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0" y="360"/>
            <a:ext cx="10083960" cy="56696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29874D10-F03C-4B69-BFC6-4C6D9E69E74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1800"/>
            <a:ext cx="10079640" cy="566820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21176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ffffff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ffffff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F6D2ECC3-8744-417B-BDBC-88A2D1235199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#&#1057;&#1090;&#1088;&#1072;&#1085;&#1080;&#1094;&#1072; 3" TargetMode="External"/><Relationship Id="rId2" Type="http://schemas.openxmlformats.org/officeDocument/2006/relationships/hyperlink" Target="#&#1057;&#1090;&#1088;&#1072;&#1085;&#1080;&#1094;&#1072; 5" TargetMode="External"/><Relationship Id="rId3" Type="http://schemas.openxmlformats.org/officeDocument/2006/relationships/hyperlink" Target="#&#1057;&#1090;&#1088;&#1072;&#1085;&#1080;&#1094;&#1072; 6" TargetMode="External"/><Relationship Id="rId4" Type="http://schemas.openxmlformats.org/officeDocument/2006/relationships/hyperlink" Target="#&#1057;&#1090;&#1088;&#1072;&#1085;&#1080;&#1094;&#1072; 7" TargetMode="External"/><Relationship Id="rId5" Type="http://schemas.openxmlformats.org/officeDocument/2006/relationships/hyperlink" Target="#&#1057;&#1090;&#1088;&#1072;&#1085;&#1080;&#1094;&#1072; 8" TargetMode="External"/><Relationship Id="rId6" Type="http://schemas.openxmlformats.org/officeDocument/2006/relationships/hyperlink" Target="#&#1057;&#1090;&#1088;&#1072;&#1085;&#1080;&#1094;&#1072; 9" TargetMode="External"/><Relationship Id="rId7" Type="http://schemas.openxmlformats.org/officeDocument/2006/relationships/hyperlink" Target="#&#1057;&#1090;&#1088;&#1072;&#1085;&#1080;&#1094;&#1072; 11" TargetMode="External"/><Relationship Id="rId8" Type="http://schemas.openxmlformats.org/officeDocument/2006/relationships/hyperlink" Target="#&#1057;&#1090;&#1088;&#1072;&#1085;&#1080;&#1094;&#1072; 13" TargetMode="External"/><Relationship Id="rId9" Type="http://schemas.openxmlformats.org/officeDocument/2006/relationships/hyperlink" Target="#&#1057;&#1090;&#1088;&#1072;&#1085;&#1080;&#1094;&#1072; 15" TargetMode="External"/><Relationship Id="rId10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gradFill rotWithShape="0">
            <a:gsLst>
              <a:gs pos="0">
                <a:srgbClr val="3faf46">
                  <a:alpha val="70196"/>
                </a:srgbClr>
              </a:gs>
              <a:gs pos="100000">
                <a:srgbClr val="ffd7d7">
                  <a:alpha val="70196"/>
                </a:srgbClr>
              </a:gs>
            </a:gsLst>
            <a:lin ang="3600000"/>
          </a:gradFill>
          <a:ln w="0">
            <a:noFill/>
          </a:ln>
          <a:effectLst>
            <a:outerShdw dist="143570" dir="2700000" blurRad="12708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Презентация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468360" y="1326600"/>
            <a:ext cx="9071640" cy="83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3200" spc="-1" strike="noStrike">
                <a:latin typeface="Arial"/>
              </a:rPr>
              <a:t>На тему: «Чс мирного и военного времени»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7920000" y="4811760"/>
            <a:ext cx="21600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r"/>
            <a:r>
              <a:rPr b="1" lang="ru-RU" sz="1800" spc="-1" strike="noStrike">
                <a:solidFill>
                  <a:srgbClr val="eeeeee"/>
                </a:solidFill>
                <a:latin typeface="Arial"/>
              </a:rPr>
              <a:t>Выполнил:</a:t>
            </a:r>
            <a:endParaRPr b="0" lang="ru-RU" sz="1800" spc="-1" strike="noStrike">
              <a:latin typeface="Arial"/>
            </a:endParaRPr>
          </a:p>
          <a:p>
            <a:pPr algn="r"/>
            <a:r>
              <a:rPr b="1" lang="ru-RU" sz="1800" spc="-1" strike="noStrike">
                <a:solidFill>
                  <a:srgbClr val="eeeeee"/>
                </a:solidFill>
                <a:latin typeface="Arial"/>
              </a:rPr>
              <a:t>ст. гр. &lt;Группа&gt;</a:t>
            </a:r>
            <a:endParaRPr b="0" lang="ru-RU" sz="1800" spc="-1" strike="noStrike">
              <a:latin typeface="Arial"/>
            </a:endParaRPr>
          </a:p>
          <a:p>
            <a:pPr algn="r"/>
            <a:r>
              <a:rPr b="1" lang="ru-RU" sz="1800" spc="-1" strike="noStrike">
                <a:solidFill>
                  <a:srgbClr val="eeeeee"/>
                </a:solidFill>
                <a:latin typeface="Arial"/>
              </a:rPr>
              <a:t>&lt;ФИО&gt;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3982680" y="5323680"/>
            <a:ext cx="1700280" cy="346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1800" spc="-1" strike="noStrike">
                <a:solidFill>
                  <a:srgbClr val="eeeeee"/>
                </a:solidFill>
                <a:latin typeface="Arial"/>
              </a:rPr>
              <a:t>&lt;Город&gt;, 2021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solidFill>
            <a:srgbClr val="3e020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Источники военной опасности и военной угрозы для России: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504000" y="1368000"/>
            <a:ext cx="9071640" cy="4140000"/>
          </a:xfrm>
          <a:prstGeom prst="rect">
            <a:avLst/>
          </a:prstGeom>
          <a:solidFill>
            <a:srgbClr val="6b000a"/>
          </a:solidFill>
          <a:ln w="0">
            <a:noFill/>
          </a:ln>
        </p:spPr>
        <p:txBody>
          <a:bodyPr lIns="0" rIns="0" tIns="0" bIns="0">
            <a:normAutofit fontScale="2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территориальные претензии;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захват национальных богатств;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стремление отдельных государств и коалиций к разрешению конфликтов силовыми методами;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действия других государств по дестабилизации внутриполитической обстановки;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расширение военных союзов и нарушение военных договоров;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распространение оружия массового поражения;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нарастание национальных сепаратистских тенденций;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нестабильность военно-политической обстановки;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расширение масштабов терроризма.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"/>
          <p:cNvSpPr txBox="1"/>
          <p:nvPr/>
        </p:nvSpPr>
        <p:spPr>
          <a:xfrm>
            <a:off x="504000" y="180000"/>
            <a:ext cx="9071640" cy="2520000"/>
          </a:xfrm>
          <a:prstGeom prst="rect">
            <a:avLst/>
          </a:prstGeom>
          <a:solidFill>
            <a:srgbClr val="650000"/>
          </a:solidFill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highlight>
                  <a:srgbClr val="ffbf00"/>
                </a:highlight>
                <a:latin typeface="Arial"/>
              </a:rPr>
              <a:t>Ядерное оружие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 совокупность ядерных боеприпасов, средств их доставки к цели и средств управления. Относится к оружию массового поражения; обладает громадной разрушительной силой.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2970000" y="2790720"/>
            <a:ext cx="4140000" cy="277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2" dur="indefinite" restart="never" nodeType="tmRoot">
          <p:childTnLst>
            <p:seq>
              <p:cTn id="203" dur="indefinite" nodeType="mainSeq"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solidFill>
            <a:srgbClr val="3e020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Защита населения от ядерного взрыва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"/>
          <p:cNvSpPr txBox="1"/>
          <p:nvPr/>
        </p:nvSpPr>
        <p:spPr>
          <a:xfrm>
            <a:off x="504000" y="1404000"/>
            <a:ext cx="9071640" cy="3288240"/>
          </a:xfrm>
          <a:prstGeom prst="rect">
            <a:avLst/>
          </a:prstGeom>
          <a:solidFill>
            <a:srgbClr val="650000"/>
          </a:solidFill>
          <a:ln w="0">
            <a:noFill/>
          </a:ln>
        </p:spPr>
        <p:txBody>
          <a:bodyPr lIns="0" rIns="0" tIns="0" bIns="0">
            <a:normAutofit fontScale="5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Наиболее надежным средством защиты от всех поражающих факторов ядерного взрыва являются защитные сооружения. При действиях в зонах заражения для защиты органов дыхания, глаз и открытых участков тела от радиоактивных веществ используются средства защиты органов дыхания (противогазы, респираторы, противопыльные тканевые маски и ватно-марлевые повязки), а также средства защиты кожного покрова.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5" dur="indefinite" restart="never" nodeType="tmRoot">
          <p:childTnLst>
            <p:seq>
              <p:cTn id="216" dur="indefinite" nodeType="mainSeq"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"/>
          <p:cNvSpPr txBox="1"/>
          <p:nvPr/>
        </p:nvSpPr>
        <p:spPr>
          <a:xfrm>
            <a:off x="468360" y="360000"/>
            <a:ext cx="9071640" cy="2028240"/>
          </a:xfrm>
          <a:prstGeom prst="rect">
            <a:avLst/>
          </a:prstGeom>
          <a:solidFill>
            <a:srgbClr val="650000"/>
          </a:solidFill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highlight>
                  <a:srgbClr val="ffbf00"/>
                </a:highlight>
                <a:latin typeface="Arial"/>
              </a:rPr>
              <a:t>Химическое оружие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 - это оружие массового поражения, действие которого основано на отравляющих свойствах некоторых химических веществ.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2707200" y="2520000"/>
            <a:ext cx="4665600" cy="310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28" dur="indefinite" restart="never" nodeType="tmRoot">
          <p:childTnLst>
            <p:seq>
              <p:cTn id="229" dur="indefinite" nodeType="mainSeq"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solidFill>
            <a:srgbClr val="3e020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Защита от химического оружия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504000" y="1211760"/>
            <a:ext cx="9071640" cy="3288240"/>
          </a:xfrm>
          <a:prstGeom prst="rect">
            <a:avLst/>
          </a:prstGeom>
          <a:solidFill>
            <a:srgbClr val="650000"/>
          </a:solidFill>
          <a:ln w="0">
            <a:noFill/>
          </a:ln>
        </p:spPr>
        <p:txBody>
          <a:bodyPr lIns="0" rIns="0" tIns="0" bIns="0">
            <a:normAutofit fontScale="4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При обнаружении признаков применения противником отравляющих веществ (по сигналу «Химическая тревога») надо срочно надеть противогаз, а в случае необходимости - средства защиты кожи. Если поблизости имеется убежище, нужно укрыться в нем. Перед тем как войти в убежище, следует снять использованные средства защиты кожи и верхнюю одежду и оставить их в тамбуре убежища. Эта мера предосторожности исключает занос ОВ в убежище. Противогаз снимают после входа в убежище.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41" dur="indefinite" restart="never" nodeType="tmRoot">
          <p:childTnLst>
            <p:seq>
              <p:cTn id="242" dur="indefinite" nodeType="mainSeq"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"/>
                            </p:stCondLst>
                            <p:childTnLst>
                              <p:par>
                                <p:cTn id="250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"/>
          <p:cNvSpPr txBox="1"/>
          <p:nvPr/>
        </p:nvSpPr>
        <p:spPr>
          <a:xfrm>
            <a:off x="504000" y="167760"/>
            <a:ext cx="9071640" cy="2748240"/>
          </a:xfrm>
          <a:prstGeom prst="rect">
            <a:avLst/>
          </a:prstGeom>
          <a:solidFill>
            <a:srgbClr val="650000"/>
          </a:solidFill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highlight>
                  <a:srgbClr val="ffbf00"/>
                </a:highlight>
                <a:latin typeface="Arial"/>
              </a:rPr>
              <a:t>Биологическое оружие</a:t>
            </a: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 (БО) называют болезнетворные микробы и их бактериальные яды (токсины), предназначенные для поражения людей, животных, растений, и средства доставки их к цели.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2970000" y="3092760"/>
            <a:ext cx="4140000" cy="243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4" dur="indefinite" restart="never" nodeType="tmRoot">
          <p:childTnLst>
            <p:seq>
              <p:cTn id="255" dur="indefinite" nodeType="mainSeq"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00"/>
                            </p:stCondLst>
                            <p:childTnLst>
                              <p:par>
                                <p:cTn id="263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"/>
          <p:cNvSpPr txBox="1"/>
          <p:nvPr/>
        </p:nvSpPr>
        <p:spPr>
          <a:xfrm>
            <a:off x="504360" y="2361960"/>
            <a:ext cx="9071640" cy="946440"/>
          </a:xfrm>
          <a:prstGeom prst="rect">
            <a:avLst/>
          </a:prstGeom>
          <a:solidFill>
            <a:srgbClr val="3e020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Спасибо за внимание!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7" dur="indefinite" restart="never" nodeType="tmRoot">
          <p:childTnLst>
            <p:seq>
              <p:cTn id="268" dur="indefinite" nodeType="mainSeq"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273" dur="125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gradFill rotWithShape="0">
            <a:gsLst>
              <a:gs pos="0">
                <a:srgbClr val="3faf46">
                  <a:alpha val="70196"/>
                </a:srgbClr>
              </a:gs>
              <a:gs pos="100000">
                <a:srgbClr val="ffd7d7">
                  <a:alpha val="70196"/>
                </a:srgbClr>
              </a:gs>
            </a:gsLst>
            <a:lin ang="3600000"/>
          </a:gradFill>
          <a:ln w="0">
            <a:noFill/>
          </a:ln>
          <a:effectLst>
            <a:outerShdw dist="143570" dir="2700000" blurRad="12708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  <a:ea typeface="Noto Sans CJK SC"/>
              </a:rPr>
              <a:t>Оглавление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504000" y="1326600"/>
            <a:ext cx="9071640" cy="4073400"/>
          </a:xfrm>
          <a:prstGeom prst="rect">
            <a:avLst/>
          </a:prstGeom>
          <a:gradFill rotWithShape="0">
            <a:gsLst>
              <a:gs pos="0">
                <a:srgbClr val="3faf46"/>
              </a:gs>
              <a:gs pos="100000">
                <a:srgbClr val="069a2e"/>
              </a:gs>
            </a:gsLst>
            <a:lin ang="3600000"/>
          </a:gradFill>
          <a:ln w="0">
            <a:noFill/>
          </a:ln>
          <a:effectLst>
            <a:outerShdw dist="179718" dir="2700000" blurRad="127080">
              <a:srgbClr val="000000"/>
            </a:outerShdw>
          </a:effectLst>
        </p:spPr>
        <p:txBody>
          <a:bodyPr lIns="0" rIns="0" tIns="0" bIns="0">
            <a:normAutofit fontScale="7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1c1c1c"/>
                </a:solidFill>
                <a:latin typeface="Arial"/>
                <a:hlinkClick r:id="rId1"/>
              </a:rPr>
              <a:t>ЧС мирного времени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2"/>
              </a:rPr>
              <a:t>Землетрясения</a:t>
            </a:r>
            <a:endParaRPr b="0" lang="ru-RU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3"/>
              </a:rPr>
              <a:t>Ураганы</a:t>
            </a:r>
            <a:endParaRPr b="0" lang="ru-RU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4"/>
              </a:rPr>
              <a:t>Смерчи</a:t>
            </a:r>
            <a:endParaRPr b="0" lang="ru-RU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5"/>
              </a:rPr>
              <a:t>Наводнения</a:t>
            </a:r>
            <a:endParaRPr b="0" lang="ru-RU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1c1c1c"/>
                </a:solidFill>
                <a:latin typeface="Arial"/>
                <a:hlinkClick r:id="rId6"/>
              </a:rPr>
              <a:t>ЧС военного времени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7"/>
              </a:rPr>
              <a:t>Ядерное оружие</a:t>
            </a:r>
            <a:endParaRPr b="0" lang="ru-RU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8"/>
              </a:rPr>
              <a:t>Химическое оружие</a:t>
            </a:r>
            <a:endParaRPr b="0" lang="ru-RU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1c1c1c"/>
                </a:solidFill>
                <a:latin typeface="Arial"/>
                <a:hlinkClick r:id="rId9"/>
              </a:rPr>
              <a:t>Биологическое оружие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gradFill rotWithShape="0">
            <a:gsLst>
              <a:gs pos="0">
                <a:srgbClr val="3faf46">
                  <a:alpha val="70196"/>
                </a:srgbClr>
              </a:gs>
              <a:gs pos="100000">
                <a:srgbClr val="ffd7d7">
                  <a:alpha val="70196"/>
                </a:srgbClr>
              </a:gs>
            </a:gsLst>
            <a:lin ang="3600000"/>
          </a:gradFill>
          <a:ln w="0">
            <a:noFill/>
          </a:ln>
          <a:effectLst>
            <a:outerShdw dist="143570" dir="2700000" blurRad="12708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ЧС мирного времени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1" name=""/>
          <p:cNvSpPr txBox="1"/>
          <p:nvPr/>
        </p:nvSpPr>
        <p:spPr>
          <a:xfrm>
            <a:off x="540000" y="1440000"/>
            <a:ext cx="9180000" cy="1652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r>
              <a:rPr b="0" lang="ru-RU" sz="2200" spc="-1" strike="noStrike">
                <a:latin typeface="Arial"/>
              </a:rPr>
              <a:t>К ЧС мирного времени относят чрезвычайные ситуации, вызванные стихийными бедствиями, ЧС, связанные с выбросами опасных и вредных веществ в атмосферу, связанные с возникновением пожаров, взрывов и их последствиями, с нарушениями экологии.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gradFill rotWithShape="0">
            <a:gsLst>
              <a:gs pos="0">
                <a:srgbClr val="3faf46">
                  <a:alpha val="70196"/>
                </a:srgbClr>
              </a:gs>
              <a:gs pos="100000">
                <a:srgbClr val="ffd7d7">
                  <a:alpha val="70196"/>
                </a:srgbClr>
              </a:gs>
            </a:gsLst>
            <a:lin ang="3600000"/>
          </a:gradFill>
          <a:ln w="0">
            <a:noFill/>
          </a:ln>
          <a:effectLst>
            <a:outerShdw dist="143570" dir="2700000" blurRad="12708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ЧС связанные со стихийными бедствиями: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93" name=""/>
          <p:cNvSpPr txBox="1"/>
          <p:nvPr/>
        </p:nvSpPr>
        <p:spPr>
          <a:xfrm>
            <a:off x="504000" y="1398600"/>
            <a:ext cx="9071640" cy="335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5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землетрясения силой 5 и более баллов по 12-бальной шкале;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ураганы, смерчи, бури силой 10 и более баллов по 17-бальной шкале;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наводнения и катастрофические затопления;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обвалы, сели, оползни, снежные заносы, лавины;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массовые лесные, торфяные пожары;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эпидемии и эпизоотии.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93" dur="1000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99" dur="1000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"/>
          <p:cNvSpPr txBox="1"/>
          <p:nvPr/>
        </p:nvSpPr>
        <p:spPr>
          <a:xfrm>
            <a:off x="504360" y="3600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5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highlight>
                  <a:srgbClr val="ffff6d"/>
                </a:highlight>
                <a:latin typeface="Arial"/>
              </a:rPr>
              <a:t>Землетрясения</a:t>
            </a:r>
            <a:r>
              <a:rPr b="0" lang="ru-RU" sz="3200" spc="-1" strike="noStrike">
                <a:latin typeface="Arial"/>
              </a:rPr>
              <a:t> представляют собой колебания земной поверхности (подземные толки, происходящие с определенной частотой), связанные с процессами внутри Земли. Они могут быть вулканического, обвального и тектонического происхождения. Интенсивность энергии землетрясений на поверхности земли измеряется в баллах по 12 бальной шкале Рихтера. Протяженность очага землетрясения может достигать 600 –700 км.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356000" y="3240000"/>
            <a:ext cx="3600000" cy="240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14" dur="1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118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119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sum">
                                        <p:cTn id="121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"/>
          <p:cNvSpPr txBox="1"/>
          <p:nvPr/>
        </p:nvSpPr>
        <p:spPr>
          <a:xfrm>
            <a:off x="504000" y="3600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3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highlight>
                  <a:srgbClr val="ffff6d"/>
                </a:highlight>
                <a:latin typeface="Arial"/>
              </a:rPr>
              <a:t>Ураган</a:t>
            </a:r>
            <a:r>
              <a:rPr b="0" lang="ru-RU" sz="3200" spc="-1" strike="noStrike">
                <a:latin typeface="Arial"/>
              </a:rPr>
              <a:t> – движение воздушных масс силой 12 и более баллов (скорость – 35 м/с и более). При своем движении на суше ураганы опрокидывают подъемные краны, переворачивают машины, разрушают постройки, ломают деревья, на море – вызывают штормы, затрудняющие судовождения, угрожают гибелью кораблям.</a:t>
            </a:r>
            <a:endParaRPr b="0" lang="ru-RU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highlight>
                  <a:srgbClr val="ffff6d"/>
                </a:highlight>
                <a:latin typeface="Arial"/>
              </a:rPr>
              <a:t>Тайфун</a:t>
            </a:r>
            <a:r>
              <a:rPr b="0" lang="ru-RU" sz="3200" spc="-1" strike="noStrike">
                <a:latin typeface="Arial"/>
              </a:rPr>
              <a:t> – ураган, сопровождаемый сильными ливневыми дождями. Скорость движения достигает 110 м/с. Его разрушительное действие обычно дополняется наводнениями и затоплением отдельных районов суши.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6048000" y="3389760"/>
            <a:ext cx="3420000" cy="228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" dur="indefinite" restart="never" nodeType="tmRoot">
          <p:childTnLst>
            <p:seq>
              <p:cTn id="123" dur="indefinite" nodeType="mainSeq"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3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36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140" dur="2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141" dur="80" autoRev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2" dur="80" autoRev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sum">
                                        <p:cTn id="143" dur="80" autoRev="1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 txBox="1"/>
          <p:nvPr/>
        </p:nvSpPr>
        <p:spPr>
          <a:xfrm>
            <a:off x="504000" y="282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 fontScale="2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highlight>
                  <a:srgbClr val="ffff6d"/>
                </a:highlight>
                <a:latin typeface="Arial"/>
              </a:rPr>
              <a:t>Смерч</a:t>
            </a:r>
            <a:r>
              <a:rPr b="0" lang="ru-RU" sz="3200" spc="-1" strike="noStrike">
                <a:latin typeface="Arial"/>
              </a:rPr>
              <a:t> – вихревое движение воздуха, распространяющееся в виде гигантского черного рукава нередко вдоль морского побережья, иногда - от моря к суше и наоборот. Внутри смерча разрежение воздуха настолько большое, что здания и другие сооружения, оказавшиеся на его пути разрушаются от напора находящегося внутри воздуха. Внутри смерча движение воздуха по образующей достигает сверхзвуковых величин, поэтому и разрежение внутри смерча чрезвычайно большое, позволяющее ему всасывать в себя воду, песок, различные предметы и переносить их на большие расстояния (40 – 60 км).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3600000" y="3539880"/>
            <a:ext cx="288000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4" dur="indefinite" restart="never" nodeType="tmRoot">
          <p:childTnLst>
            <p:seq>
              <p:cTn id="145" dur="indefinite" nodeType="mainSeq"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15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157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8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sum">
                                        <p:cTn id="159" dur="160" autoRev="1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"/>
          <p:cNvSpPr txBox="1"/>
          <p:nvPr/>
        </p:nvSpPr>
        <p:spPr>
          <a:xfrm>
            <a:off x="504000" y="282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highlight>
                  <a:srgbClr val="ffff6d"/>
                </a:highlight>
                <a:latin typeface="Arial"/>
              </a:rPr>
              <a:t>Наводнения</a:t>
            </a:r>
            <a:r>
              <a:rPr b="0" lang="ru-RU" sz="3200" spc="-1" strike="noStrike">
                <a:latin typeface="Arial"/>
              </a:rPr>
              <a:t> – временное затопление местности из-за резкого подъема уровня воды в реках, озерах, морях после обильных ливневых дождей, в результате таяния снегов, ледников, под действием нагонных ветров, заторов, подводных землетрясений.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2619720" y="2947680"/>
            <a:ext cx="4840560" cy="272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0" dur="indefinite" restart="never" nodeType="tmRoot">
          <p:childTnLst>
            <p:seq>
              <p:cTn id="161" dur="indefinite" nodeType="mainSeq"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 E">
                                      <p:cBhvr>
                                        <p:cTn id="1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Effect filter="fade" transition="in">
                                      <p:cBhvr additive="repl">
                                        <p:cTn id="168" dur="1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nodeType="afterEffect" fill="hold" presetClass="entr" presetID="3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 from="(-#ppt_w/2)" to="(#ppt_x)">
                                      <p:cBhvr additive="repl">
                                        <p:cTn id="17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 from="0" to="-1">
                                      <p:cBhvr additive="repl">
                                        <p:cTn id="173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4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calcmode="lin" valueType="num" by="(#ppt_h/3+#ppt_w*0.1)">
                                      <p:cBhvr additive="sum">
                                        <p:cTn id="175" dur="2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solidFill>
            <a:srgbClr val="3e0202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ffffff"/>
                </a:solidFill>
                <a:latin typeface="Arial"/>
              </a:rPr>
              <a:t>ЧС военного времени</a:t>
            </a:r>
            <a:endParaRPr b="0" lang="ru-RU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3" name=""/>
          <p:cNvSpPr txBox="1"/>
          <p:nvPr/>
        </p:nvSpPr>
        <p:spPr>
          <a:xfrm>
            <a:off x="504000" y="1211760"/>
            <a:ext cx="9071640" cy="3288240"/>
          </a:xfrm>
          <a:prstGeom prst="rect">
            <a:avLst/>
          </a:prstGeom>
          <a:solidFill>
            <a:srgbClr val="6b000a"/>
          </a:solidFill>
          <a:ln w="0">
            <a:noFill/>
          </a:ln>
        </p:spPr>
        <p:txBody>
          <a:bodyPr lIns="0" rIns="0" tIns="0" bIns="0">
            <a:normAutofit fontScale="7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ffffff"/>
                </a:solidFill>
                <a:latin typeface="Arial"/>
              </a:rPr>
              <a:t>К чрезвычайным ситуациям военного времени относятся ситуации, связанные с вооруженным нападением на города, захват отдельных объектов, имеющих стратегическое значение, волнения в отдельных районах страны, применение вероятным противником оружия массового поражения и других современных средств поражения (ССП).</a:t>
            </a:r>
            <a:endParaRPr b="0" lang="ru-RU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6" dur="indefinite" restart="never" nodeType="tmRoot">
          <p:childTnLst>
            <p:seq>
              <p:cTn id="177" dur="indefinite" nodeType="mainSeq"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Application>LibreOffice/7.1.6.2$Linux_X86_64 LibreOffice_project/10$Build-2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dcterms:modified xsi:type="dcterms:W3CDTF">2021-11-06T12:04:57Z</dcterms:modified>
  <cp:revision>5</cp:revision>
  <dc:subject/>
  <dc:title/>
</cp:coreProperties>
</file>